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50" r:id="rId2"/>
    <p:sldId id="442" r:id="rId3"/>
    <p:sldId id="352" r:id="rId4"/>
    <p:sldId id="358" r:id="rId5"/>
    <p:sldId id="359" r:id="rId6"/>
    <p:sldId id="356" r:id="rId7"/>
    <p:sldId id="372" r:id="rId8"/>
    <p:sldId id="443" r:id="rId9"/>
    <p:sldId id="423" r:id="rId10"/>
    <p:sldId id="440" r:id="rId11"/>
    <p:sldId id="360" r:id="rId12"/>
    <p:sldId id="327" r:id="rId13"/>
    <p:sldId id="44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5D6B2-0E7F-4429-8EA8-03775A159798}" v="2" dt="2025-10-13T11:55:25.682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24" autoAdjust="0"/>
  </p:normalViewPr>
  <p:slideViewPr>
    <p:cSldViewPr>
      <p:cViewPr varScale="1">
        <p:scale>
          <a:sx n="78" d="100"/>
          <a:sy n="78" d="100"/>
        </p:scale>
        <p:origin x="117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8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tari Ambarini" userId="dafd500bcfdcfc7b" providerId="LiveId" clId="{56136168-EC4D-4A56-93D4-D66C4F77CFB2}"/>
    <pc:docChg chg="custSel addSld delSld modSld">
      <pc:chgData name="Lestari Ambarini" userId="dafd500bcfdcfc7b" providerId="LiveId" clId="{56136168-EC4D-4A56-93D4-D66C4F77CFB2}" dt="2025-10-13T12:03:14.650" v="495" actId="2696"/>
      <pc:docMkLst>
        <pc:docMk/>
      </pc:docMkLst>
      <pc:sldChg chg="del">
        <pc:chgData name="Lestari Ambarini" userId="dafd500bcfdcfc7b" providerId="LiveId" clId="{56136168-EC4D-4A56-93D4-D66C4F77CFB2}" dt="2025-10-13T11:40:57.187" v="165" actId="2696"/>
        <pc:sldMkLst>
          <pc:docMk/>
          <pc:sldMk cId="0" sldId="321"/>
        </pc:sldMkLst>
      </pc:sldChg>
      <pc:sldChg chg="modSp mod">
        <pc:chgData name="Lestari Ambarini" userId="dafd500bcfdcfc7b" providerId="LiveId" clId="{56136168-EC4D-4A56-93D4-D66C4F77CFB2}" dt="2025-10-13T11:51:49.539" v="179" actId="20577"/>
        <pc:sldMkLst>
          <pc:docMk/>
          <pc:sldMk cId="0" sldId="356"/>
        </pc:sldMkLst>
        <pc:spChg chg="mod">
          <ac:chgData name="Lestari Ambarini" userId="dafd500bcfdcfc7b" providerId="LiveId" clId="{56136168-EC4D-4A56-93D4-D66C4F77CFB2}" dt="2025-10-13T11:51:49.539" v="179" actId="20577"/>
          <ac:spMkLst>
            <pc:docMk/>
            <pc:sldMk cId="0" sldId="356"/>
            <ac:spMk id="3" creationId="{00000000-0000-0000-0000-000000000000}"/>
          </ac:spMkLst>
        </pc:spChg>
      </pc:sldChg>
      <pc:sldChg chg="modSp mod">
        <pc:chgData name="Lestari Ambarini" userId="dafd500bcfdcfc7b" providerId="LiveId" clId="{56136168-EC4D-4A56-93D4-D66C4F77CFB2}" dt="2025-10-13T11:46:33.904" v="166" actId="14734"/>
        <pc:sldMkLst>
          <pc:docMk/>
          <pc:sldMk cId="0" sldId="359"/>
        </pc:sldMkLst>
        <pc:graphicFrameChg chg="modGraphic">
          <ac:chgData name="Lestari Ambarini" userId="dafd500bcfdcfc7b" providerId="LiveId" clId="{56136168-EC4D-4A56-93D4-D66C4F77CFB2}" dt="2025-10-13T11:46:33.904" v="166" actId="14734"/>
          <ac:graphicFrameMkLst>
            <pc:docMk/>
            <pc:sldMk cId="0" sldId="359"/>
            <ac:graphicFrameMk id="4" creationId="{00000000-0000-0000-0000-000000000000}"/>
          </ac:graphicFrameMkLst>
        </pc:graphicFrameChg>
      </pc:sldChg>
      <pc:sldChg chg="modSp mod">
        <pc:chgData name="Lestari Ambarini" userId="dafd500bcfdcfc7b" providerId="LiveId" clId="{56136168-EC4D-4A56-93D4-D66C4F77CFB2}" dt="2025-10-13T11:54:18.482" v="198" actId="20577"/>
        <pc:sldMkLst>
          <pc:docMk/>
          <pc:sldMk cId="0" sldId="372"/>
        </pc:sldMkLst>
        <pc:spChg chg="mod">
          <ac:chgData name="Lestari Ambarini" userId="dafd500bcfdcfc7b" providerId="LiveId" clId="{56136168-EC4D-4A56-93D4-D66C4F77CFB2}" dt="2025-10-13T11:54:18.482" v="198" actId="20577"/>
          <ac:spMkLst>
            <pc:docMk/>
            <pc:sldMk cId="0" sldId="372"/>
            <ac:spMk id="3" creationId="{00000000-0000-0000-0000-000000000000}"/>
          </ac:spMkLst>
        </pc:spChg>
      </pc:sldChg>
      <pc:sldChg chg="addSp delSp del mod">
        <pc:chgData name="Lestari Ambarini" userId="dafd500bcfdcfc7b" providerId="LiveId" clId="{56136168-EC4D-4A56-93D4-D66C4F77CFB2}" dt="2025-10-13T12:03:14.650" v="495" actId="2696"/>
        <pc:sldMkLst>
          <pc:docMk/>
          <pc:sldMk cId="0" sldId="421"/>
        </pc:sldMkLst>
        <pc:graphicFrameChg chg="add del">
          <ac:chgData name="Lestari Ambarini" userId="dafd500bcfdcfc7b" providerId="LiveId" clId="{56136168-EC4D-4A56-93D4-D66C4F77CFB2}" dt="2025-10-13T11:57:08.489" v="212" actId="21"/>
          <ac:graphicFrameMkLst>
            <pc:docMk/>
            <pc:sldMk cId="0" sldId="421"/>
            <ac:graphicFrameMk id="2" creationId="{FEBA7C1B-C43E-0635-942D-E332C026722B}"/>
          </ac:graphicFrameMkLst>
        </pc:graphicFrameChg>
      </pc:sldChg>
      <pc:sldChg chg="addSp delSp modSp new mod">
        <pc:chgData name="Lestari Ambarini" userId="dafd500bcfdcfc7b" providerId="LiveId" clId="{56136168-EC4D-4A56-93D4-D66C4F77CFB2}" dt="2025-10-13T11:40:37.140" v="164" actId="20577"/>
        <pc:sldMkLst>
          <pc:docMk/>
          <pc:sldMk cId="3758522973" sldId="442"/>
        </pc:sldMkLst>
        <pc:spChg chg="del mod">
          <ac:chgData name="Lestari Ambarini" userId="dafd500bcfdcfc7b" providerId="LiveId" clId="{56136168-EC4D-4A56-93D4-D66C4F77CFB2}" dt="2025-10-13T11:32:03.318" v="6" actId="478"/>
          <ac:spMkLst>
            <pc:docMk/>
            <pc:sldMk cId="3758522973" sldId="442"/>
            <ac:spMk id="2" creationId="{A2F3EAC8-1E45-02E6-1E70-42066D39C711}"/>
          </ac:spMkLst>
        </pc:spChg>
        <pc:spChg chg="mod">
          <ac:chgData name="Lestari Ambarini" userId="dafd500bcfdcfc7b" providerId="LiveId" clId="{56136168-EC4D-4A56-93D4-D66C4F77CFB2}" dt="2025-10-13T11:40:37.140" v="164" actId="20577"/>
          <ac:spMkLst>
            <pc:docMk/>
            <pc:sldMk cId="3758522973" sldId="442"/>
            <ac:spMk id="3" creationId="{52914C24-C698-0E13-44B3-521975DB7191}"/>
          </ac:spMkLst>
        </pc:spChg>
        <pc:cxnChg chg="add mod">
          <ac:chgData name="Lestari Ambarini" userId="dafd500bcfdcfc7b" providerId="LiveId" clId="{56136168-EC4D-4A56-93D4-D66C4F77CFB2}" dt="2025-10-13T11:39:22.711" v="153" actId="1076"/>
          <ac:cxnSpMkLst>
            <pc:docMk/>
            <pc:sldMk cId="3758522973" sldId="442"/>
            <ac:cxnSpMk id="5" creationId="{706321A2-D6A5-BB46-479A-02998829516F}"/>
          </ac:cxnSpMkLst>
        </pc:cxnChg>
        <pc:cxnChg chg="add mod">
          <ac:chgData name="Lestari Ambarini" userId="dafd500bcfdcfc7b" providerId="LiveId" clId="{56136168-EC4D-4A56-93D4-D66C4F77CFB2}" dt="2025-10-13T11:39:34.238" v="155" actId="14100"/>
          <ac:cxnSpMkLst>
            <pc:docMk/>
            <pc:sldMk cId="3758522973" sldId="442"/>
            <ac:cxnSpMk id="8" creationId="{62F24A74-D186-2D7D-8377-B96A5063DE49}"/>
          </ac:cxnSpMkLst>
        </pc:cxnChg>
        <pc:cxnChg chg="add mod">
          <ac:chgData name="Lestari Ambarini" userId="dafd500bcfdcfc7b" providerId="LiveId" clId="{56136168-EC4D-4A56-93D4-D66C4F77CFB2}" dt="2025-10-13T11:39:53.487" v="157" actId="1076"/>
          <ac:cxnSpMkLst>
            <pc:docMk/>
            <pc:sldMk cId="3758522973" sldId="442"/>
            <ac:cxnSpMk id="10" creationId="{90AC2A16-FA07-0DD4-4798-FDD8DFAA498B}"/>
          </ac:cxnSpMkLst>
        </pc:cxnChg>
        <pc:cxnChg chg="add mod">
          <ac:chgData name="Lestari Ambarini" userId="dafd500bcfdcfc7b" providerId="LiveId" clId="{56136168-EC4D-4A56-93D4-D66C4F77CFB2}" dt="2025-10-13T11:39:57.796" v="158" actId="1076"/>
          <ac:cxnSpMkLst>
            <pc:docMk/>
            <pc:sldMk cId="3758522973" sldId="442"/>
            <ac:cxnSpMk id="14" creationId="{73CE7318-993D-D806-A043-AB7025765645}"/>
          </ac:cxnSpMkLst>
        </pc:cxnChg>
        <pc:cxnChg chg="add mod">
          <ac:chgData name="Lestari Ambarini" userId="dafd500bcfdcfc7b" providerId="LiveId" clId="{56136168-EC4D-4A56-93D4-D66C4F77CFB2}" dt="2025-10-13T11:39:47.052" v="156" actId="1076"/>
          <ac:cxnSpMkLst>
            <pc:docMk/>
            <pc:sldMk cId="3758522973" sldId="442"/>
            <ac:cxnSpMk id="17" creationId="{59C4956D-0BB4-1F3F-C374-0E886D4B95A8}"/>
          </ac:cxnSpMkLst>
        </pc:cxnChg>
      </pc:sldChg>
      <pc:sldChg chg="addSp delSp modSp new mod">
        <pc:chgData name="Lestari Ambarini" userId="dafd500bcfdcfc7b" providerId="LiveId" clId="{56136168-EC4D-4A56-93D4-D66C4F77CFB2}" dt="2025-10-13T12:03:04.604" v="494" actId="20577"/>
        <pc:sldMkLst>
          <pc:docMk/>
          <pc:sldMk cId="4120169444" sldId="443"/>
        </pc:sldMkLst>
        <pc:spChg chg="del mod">
          <ac:chgData name="Lestari Ambarini" userId="dafd500bcfdcfc7b" providerId="LiveId" clId="{56136168-EC4D-4A56-93D4-D66C4F77CFB2}" dt="2025-10-13T11:54:59.037" v="203" actId="478"/>
          <ac:spMkLst>
            <pc:docMk/>
            <pc:sldMk cId="4120169444" sldId="443"/>
            <ac:spMk id="2" creationId="{B32E1A4D-CF6D-4319-1EB8-25909D292869}"/>
          </ac:spMkLst>
        </pc:spChg>
        <pc:spChg chg="mod">
          <ac:chgData name="Lestari Ambarini" userId="dafd500bcfdcfc7b" providerId="LiveId" clId="{56136168-EC4D-4A56-93D4-D66C4F77CFB2}" dt="2025-10-13T12:03:04.604" v="494" actId="20577"/>
          <ac:spMkLst>
            <pc:docMk/>
            <pc:sldMk cId="4120169444" sldId="443"/>
            <ac:spMk id="3" creationId="{C5AF275A-2AA8-C487-4DA4-B654B5F55311}"/>
          </ac:spMkLst>
        </pc:spChg>
        <pc:graphicFrameChg chg="add mod modGraphic">
          <ac:chgData name="Lestari Ambarini" userId="dafd500bcfdcfc7b" providerId="LiveId" clId="{56136168-EC4D-4A56-93D4-D66C4F77CFB2}" dt="2025-10-13T12:01:46.880" v="424" actId="1076"/>
          <ac:graphicFrameMkLst>
            <pc:docMk/>
            <pc:sldMk cId="4120169444" sldId="443"/>
            <ac:graphicFrameMk id="4" creationId="{C636A2B5-F675-E7BC-C8C2-261E7A953C6F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7076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0AD7A-8135-4B85-9A85-AD4145C292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4ED5E-30C8-448B-8898-FB100A681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5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12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4ED5E-30C8-448B-8898-FB100A6812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9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PRODUKSI</a:t>
            </a:r>
          </a:p>
          <a:p>
            <a:pPr algn="ct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diproduksi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menyangkut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Tersedianya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</a:t>
            </a:r>
          </a:p>
          <a:p>
            <a:pPr marL="514350" indent="-514350"/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		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--------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		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– 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--------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43250" lvl="6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GM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PRODUKSI 2022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(stabilitas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068997"/>
              </p:ext>
            </p:extLst>
          </p:nvPr>
        </p:nvGraphicFramePr>
        <p:xfrm>
          <a:off x="304803" y="1600200"/>
          <a:ext cx="8610596" cy="2321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2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63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64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579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Mei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Juni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Juli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Ags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Okt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Nop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1.500.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15.700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aw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13.700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701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668963"/>
          </a:xfrm>
        </p:spPr>
        <p:txBody>
          <a:bodyPr>
            <a:normAutofit fontScale="52500" lnSpcReduction="20000"/>
          </a:bodyPr>
          <a:lstStyle/>
          <a:p>
            <a:pPr algn="ctr">
              <a:buNone/>
            </a:pPr>
            <a:r>
              <a:rPr lang="en-US" sz="44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44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44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&amp;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fluktuasi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mempertahankan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prod,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Pimpinan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dpt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 </a:t>
            </a:r>
          </a:p>
          <a:p>
            <a:pPr algn="just"/>
            <a:endParaRPr lang="en-US" sz="38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&gt;15%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dibawah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&gt;1.600 unit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800 unit</a:t>
            </a:r>
          </a:p>
          <a:p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juli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agust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sep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dikurangi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30%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</a:t>
            </a:r>
          </a:p>
          <a:p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</a:p>
          <a:p>
            <a:endParaRPr lang="en-US" sz="381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dirty="0">
              <a:latin typeface="Times New Roman" panose="02020603050405020304"/>
              <a:cs typeface="Times New Roman" panose="02020603050405020304"/>
            </a:endParaRPr>
          </a:p>
          <a:p>
            <a:pPr algn="ctr">
              <a:buNone/>
            </a:pPr>
            <a:endParaRPr lang="en-US" dirty="0"/>
          </a:p>
          <a:p>
            <a:pPr algn="just">
              <a:buNone/>
            </a:pPr>
            <a:r>
              <a:rPr lang="en-US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599" y="3886200"/>
          <a:ext cx="8839205" cy="2240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5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0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58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0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8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79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12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57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860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ket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th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penj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P.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 err="1"/>
                        <a:t>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jml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2.665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p.</a:t>
                      </a:r>
                      <a:r>
                        <a:rPr lang="en-US" sz="1400" baseline="0" dirty="0"/>
                        <a:t> aw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Latihan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b="1" dirty="0"/>
              <a:t>1. </a:t>
            </a:r>
            <a:r>
              <a:rPr lang="en-US" sz="2000" dirty="0" err="1"/>
              <a:t>rencana</a:t>
            </a:r>
            <a:r>
              <a:rPr lang="en-US" sz="2000" dirty="0"/>
              <a:t> </a:t>
            </a:r>
            <a:r>
              <a:rPr lang="en-US" sz="2000" dirty="0" err="1"/>
              <a:t>penjualan</a:t>
            </a:r>
            <a:r>
              <a:rPr lang="en-US" sz="2000" dirty="0"/>
              <a:t> PT. APPLE </a:t>
            </a:r>
            <a:r>
              <a:rPr lang="en-US" sz="2000" dirty="0" err="1"/>
              <a:t>selama</a:t>
            </a:r>
            <a:r>
              <a:rPr lang="en-US" sz="2000" dirty="0"/>
              <a:t> 1 tahun (2017) </a:t>
            </a:r>
            <a:r>
              <a:rPr lang="en-US" sz="2000" dirty="0" err="1"/>
              <a:t>adalah</a:t>
            </a:r>
            <a:r>
              <a:rPr lang="en-US" sz="2000" dirty="0"/>
              <a:t> :</a:t>
            </a:r>
            <a:endParaRPr lang="en-US" sz="2000" b="1" dirty="0"/>
          </a:p>
          <a:p>
            <a:pPr>
              <a:buNone/>
            </a:pPr>
            <a:r>
              <a:rPr lang="en-US" sz="2000" b="1" dirty="0"/>
              <a:t>BULAN		RENCANA PENJUALAN (UNIT)</a:t>
            </a:r>
            <a:endParaRPr lang="en-US" sz="2000" dirty="0"/>
          </a:p>
          <a:p>
            <a:pPr>
              <a:buNone/>
            </a:pPr>
            <a:r>
              <a:rPr lang="en-US" sz="2000" dirty="0" err="1"/>
              <a:t>Januari</a:t>
            </a:r>
            <a:r>
              <a:rPr lang="en-US" sz="2000" dirty="0"/>
              <a:t>			1.500</a:t>
            </a:r>
          </a:p>
          <a:p>
            <a:pPr>
              <a:buNone/>
            </a:pPr>
            <a:r>
              <a:rPr lang="en-US" sz="2000" dirty="0" err="1"/>
              <a:t>Februari</a:t>
            </a:r>
            <a:r>
              <a:rPr lang="en-US" sz="2000" dirty="0"/>
              <a:t>			1.400</a:t>
            </a:r>
          </a:p>
          <a:p>
            <a:pPr>
              <a:buNone/>
            </a:pPr>
            <a:r>
              <a:rPr lang="en-US" sz="2000" dirty="0" err="1"/>
              <a:t>Maret</a:t>
            </a:r>
            <a:r>
              <a:rPr lang="en-US" sz="2000" dirty="0"/>
              <a:t>			1.600</a:t>
            </a:r>
          </a:p>
          <a:p>
            <a:pPr>
              <a:buNone/>
            </a:pPr>
            <a:r>
              <a:rPr lang="en-US" sz="2000" dirty="0"/>
              <a:t>April			1.700</a:t>
            </a:r>
          </a:p>
          <a:p>
            <a:pPr>
              <a:buNone/>
            </a:pPr>
            <a:r>
              <a:rPr lang="en-US" sz="2000" dirty="0"/>
              <a:t>Mei			1.600</a:t>
            </a:r>
          </a:p>
          <a:p>
            <a:pPr>
              <a:buNone/>
            </a:pPr>
            <a:r>
              <a:rPr lang="en-US" sz="2000" dirty="0" err="1"/>
              <a:t>Juni</a:t>
            </a:r>
            <a:r>
              <a:rPr lang="en-US" sz="2000" dirty="0"/>
              <a:t>			1.500</a:t>
            </a:r>
          </a:p>
          <a:p>
            <a:pPr>
              <a:buNone/>
            </a:pPr>
            <a:r>
              <a:rPr lang="en-US" sz="2000" dirty="0" err="1"/>
              <a:t>Juli</a:t>
            </a:r>
            <a:r>
              <a:rPr lang="en-US" sz="2000" dirty="0"/>
              <a:t>				1.800</a:t>
            </a:r>
          </a:p>
          <a:p>
            <a:pPr>
              <a:buNone/>
            </a:pPr>
            <a:r>
              <a:rPr lang="en-US" sz="2000" dirty="0" err="1"/>
              <a:t>Agustus</a:t>
            </a:r>
            <a:r>
              <a:rPr lang="en-US" sz="2000" dirty="0"/>
              <a:t>			1.700</a:t>
            </a:r>
          </a:p>
          <a:p>
            <a:pPr>
              <a:buNone/>
            </a:pPr>
            <a:r>
              <a:rPr lang="en-US" sz="2000" dirty="0"/>
              <a:t>September		1.800</a:t>
            </a:r>
          </a:p>
          <a:p>
            <a:pPr>
              <a:buNone/>
            </a:pPr>
            <a:r>
              <a:rPr lang="en-US" sz="2000" dirty="0" err="1"/>
              <a:t>Oktober</a:t>
            </a:r>
            <a:r>
              <a:rPr lang="en-US" sz="2000" dirty="0"/>
              <a:t>			1.600</a:t>
            </a:r>
          </a:p>
          <a:p>
            <a:pPr>
              <a:buNone/>
            </a:pPr>
            <a:r>
              <a:rPr lang="en-US" sz="2000" dirty="0" err="1"/>
              <a:t>Nopember</a:t>
            </a:r>
            <a:r>
              <a:rPr lang="en-US" sz="2000" dirty="0"/>
              <a:t>		1.800</a:t>
            </a:r>
          </a:p>
          <a:p>
            <a:pPr>
              <a:buNone/>
            </a:pPr>
            <a:r>
              <a:rPr lang="en-US" sz="2000" dirty="0" err="1"/>
              <a:t>Desember</a:t>
            </a:r>
            <a:r>
              <a:rPr lang="en-US" sz="2000" dirty="0"/>
              <a:t>		1.500</a:t>
            </a:r>
          </a:p>
          <a:p>
            <a:pPr>
              <a:buNone/>
            </a:pPr>
            <a:r>
              <a:rPr lang="en-US" sz="2000" b="1" dirty="0"/>
              <a:t>TOTAL			19.500</a:t>
            </a:r>
            <a:endParaRPr lang="en-US" sz="2000" dirty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11E53-D844-9453-53B7-ACFF7E777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r>
              <a:rPr lang="en-US" dirty="0"/>
              <a:t>Sedangkan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</a:t>
            </a:r>
          </a:p>
          <a:p>
            <a:pPr lvl="0">
              <a:buNone/>
            </a:pPr>
            <a:r>
              <a:rPr lang="en-US" dirty="0"/>
              <a:t>	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tahun = 3.000 Unit</a:t>
            </a:r>
          </a:p>
          <a:p>
            <a:pPr lvl="0">
              <a:buNone/>
            </a:pPr>
            <a:r>
              <a:rPr lang="en-US" dirty="0"/>
              <a:t>	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tahun = 1.500 Unit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 err="1"/>
              <a:t>Ditanya</a:t>
            </a:r>
            <a:r>
              <a:rPr lang="en-US" dirty="0"/>
              <a:t> :</a:t>
            </a:r>
          </a:p>
          <a:p>
            <a:pPr lvl="0">
              <a:buNone/>
            </a:pPr>
            <a:r>
              <a:rPr lang="en-US" dirty="0"/>
              <a:t>    </a:t>
            </a:r>
            <a:r>
              <a:rPr lang="en-US" dirty="0" err="1"/>
              <a:t>Susunlah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PT apple pada tahun 2017.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7838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14C24-C698-0E13-44B3-521975DB7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HUBUNGAN ANTARA VARIABEL </a:t>
            </a:r>
          </a:p>
          <a:p>
            <a:pPr marL="0" indent="0" algn="ctr">
              <a:buNone/>
            </a:pPr>
            <a:r>
              <a:rPr lang="en-ID" sz="2400" dirty="0" err="1"/>
              <a:t>Penjualan</a:t>
            </a:r>
            <a:endParaRPr lang="en-ID" sz="2400" dirty="0"/>
          </a:p>
          <a:p>
            <a:pPr marL="0" indent="0" algn="ctr">
              <a:buNone/>
            </a:pPr>
            <a:r>
              <a:rPr lang="en-ID" sz="2400" dirty="0"/>
              <a:t>	+/-</a:t>
            </a:r>
          </a:p>
          <a:p>
            <a:pPr marL="0" indent="0" algn="ctr">
              <a:buNone/>
            </a:pPr>
            <a:r>
              <a:rPr lang="en-ID" sz="2400" dirty="0" err="1"/>
              <a:t>Persediaan</a:t>
            </a:r>
            <a:r>
              <a:rPr lang="en-ID" sz="2400" dirty="0"/>
              <a:t> </a:t>
            </a:r>
            <a:r>
              <a:rPr lang="en-ID" sz="2400" dirty="0" err="1"/>
              <a:t>barang</a:t>
            </a:r>
            <a:r>
              <a:rPr lang="en-ID" sz="2400" dirty="0"/>
              <a:t> </a:t>
            </a:r>
            <a:r>
              <a:rPr lang="en-ID" sz="2400" dirty="0" err="1"/>
              <a:t>jadi</a:t>
            </a:r>
            <a:endParaRPr lang="en-ID" sz="2400" dirty="0"/>
          </a:p>
          <a:p>
            <a:pPr marL="0" indent="0" algn="ctr">
              <a:buNone/>
            </a:pPr>
            <a:r>
              <a:rPr lang="en-ID" sz="2400" dirty="0"/>
              <a:t>	=</a:t>
            </a:r>
          </a:p>
          <a:p>
            <a:pPr marL="0" indent="0" algn="ctr">
              <a:buNone/>
            </a:pPr>
            <a:r>
              <a:rPr lang="en-ID" sz="2400" dirty="0" err="1"/>
              <a:t>Produksi</a:t>
            </a:r>
            <a:endParaRPr lang="en-ID" sz="2400" dirty="0"/>
          </a:p>
          <a:p>
            <a:pPr marL="0" indent="0" algn="ctr">
              <a:buNone/>
            </a:pPr>
            <a:endParaRPr lang="en-ID" sz="2400" dirty="0"/>
          </a:p>
          <a:p>
            <a:pPr marL="0" indent="0" algn="ctr">
              <a:buNone/>
            </a:pPr>
            <a:r>
              <a:rPr lang="en-ID" sz="2400" dirty="0"/>
              <a:t>A. Bahan </a:t>
            </a:r>
            <a:r>
              <a:rPr lang="en-ID" sz="2400" dirty="0" err="1"/>
              <a:t>baku</a:t>
            </a:r>
            <a:r>
              <a:rPr lang="en-ID" sz="2400" dirty="0"/>
              <a:t>	A. B TKL	A. BOP</a:t>
            </a:r>
          </a:p>
          <a:p>
            <a:pPr marL="0" indent="0" algn="ctr">
              <a:buNone/>
            </a:pPr>
            <a:endParaRPr lang="en-ID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06321A2-D6A5-BB46-479A-02998829516F}"/>
              </a:ext>
            </a:extLst>
          </p:cNvPr>
          <p:cNvCxnSpPr>
            <a:cxnSpLocks/>
          </p:cNvCxnSpPr>
          <p:nvPr/>
        </p:nvCxnSpPr>
        <p:spPr>
          <a:xfrm>
            <a:off x="4553465" y="1371600"/>
            <a:ext cx="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2F24A74-D186-2D7D-8377-B96A5063DE49}"/>
              </a:ext>
            </a:extLst>
          </p:cNvPr>
          <p:cNvCxnSpPr>
            <a:cxnSpLocks/>
          </p:cNvCxnSpPr>
          <p:nvPr/>
        </p:nvCxnSpPr>
        <p:spPr>
          <a:xfrm>
            <a:off x="4553465" y="2362200"/>
            <a:ext cx="12357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0AC2A16-FA07-0DD4-4798-FDD8DFAA498B}"/>
              </a:ext>
            </a:extLst>
          </p:cNvPr>
          <p:cNvCxnSpPr>
            <a:cxnSpLocks/>
          </p:cNvCxnSpPr>
          <p:nvPr/>
        </p:nvCxnSpPr>
        <p:spPr>
          <a:xfrm>
            <a:off x="4565822" y="3338716"/>
            <a:ext cx="0" cy="396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3CE7318-993D-D806-A043-AB7025765645}"/>
              </a:ext>
            </a:extLst>
          </p:cNvPr>
          <p:cNvCxnSpPr>
            <a:cxnSpLocks/>
          </p:cNvCxnSpPr>
          <p:nvPr/>
        </p:nvCxnSpPr>
        <p:spPr>
          <a:xfrm>
            <a:off x="4553465" y="3338716"/>
            <a:ext cx="1987378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9C4956D-0BB4-1F3F-C374-0E886D4B95A8}"/>
              </a:ext>
            </a:extLst>
          </p:cNvPr>
          <p:cNvCxnSpPr>
            <a:cxnSpLocks/>
          </p:cNvCxnSpPr>
          <p:nvPr/>
        </p:nvCxnSpPr>
        <p:spPr>
          <a:xfrm flipH="1">
            <a:off x="3188043" y="3308157"/>
            <a:ext cx="1365422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522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prod.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 :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berfluktuasi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Stabilitas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berfluktuasi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moderat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 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dibiarkan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berfluktuasi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disesuaikan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relatif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</a:t>
            </a:r>
          </a:p>
          <a:p>
            <a:pPr marL="514350" indent="-514350">
              <a:buNone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PT ADO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 (unit)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Jan	1.500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1.200		sep       900	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Feb1.600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1.000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1.100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Mar1.600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jul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700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1.200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Apr1.400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agust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600		</a:t>
            </a:r>
            <a:r>
              <a:rPr lang="en-US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   1.400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   	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14.200	</a:t>
            </a:r>
          </a:p>
          <a:p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2014 = 2.000,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 = 1.500</a:t>
            </a:r>
          </a:p>
          <a:p>
            <a:pPr marL="514350" indent="-514350">
              <a:buNone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8610"/>
            <a:ext cx="8229600" cy="63207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(unit)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14.200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		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1.500 +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15.700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2014		 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2.000 -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13.700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ctr"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▼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Operasionalnya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:</a:t>
            </a:r>
          </a:p>
          <a:p>
            <a:pPr algn="just"/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Anggaran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produksi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 tahun : 13.700</a:t>
            </a:r>
          </a:p>
          <a:p>
            <a:pPr algn="just"/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Cara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mengalokasikan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produksi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tiap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bulan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:</a:t>
            </a:r>
          </a:p>
          <a:p>
            <a:pPr algn="just"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Metode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 : </a:t>
            </a:r>
          </a:p>
          <a:p>
            <a:pPr algn="just"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jml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prod 1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th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dibagi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12  ► 13.700 / 12 = 1.141,7</a:t>
            </a:r>
          </a:p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sering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ditemui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angka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pecahan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(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sulit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diterapkan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2400" dirty="0">
              <a:latin typeface="Times New Roman" panose="02020603050405020304"/>
              <a:cs typeface="Times New Roman" panose="02020603050405020304"/>
            </a:endParaRPr>
          </a:p>
          <a:p>
            <a:pPr algn="just"/>
            <a:endParaRPr lang="en-US" sz="2400" dirty="0">
              <a:latin typeface="Times New Roman" panose="02020603050405020304"/>
              <a:cs typeface="Times New Roman" panose="02020603050405020304"/>
            </a:endParaRPr>
          </a:p>
          <a:p>
            <a:pPr algn="just">
              <a:buNone/>
            </a:pPr>
            <a:endParaRPr lang="en-US" dirty="0">
              <a:latin typeface="Times New Roman" panose="02020603050405020304"/>
              <a:cs typeface="Times New Roman" panose="02020603050405020304"/>
            </a:endParaRPr>
          </a:p>
          <a:p>
            <a:pPr algn="ctr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516563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mendekati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1.141,7 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►1.100 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anggaran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prod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tiap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1.100 = 1.100 x 12 = 13.200 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kekurangan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= 13.700-13.200 = 500 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dialokasikan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pada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dg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penjualan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tertinggi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jan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feb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, mar,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april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, des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masing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masing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100 unit</a:t>
            </a:r>
          </a:p>
          <a:p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Tk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persed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otomatis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berubah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menyesuaikan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tk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prod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stabil</a:t>
            </a:r>
            <a:endParaRPr lang="en-US" sz="2400" dirty="0">
              <a:latin typeface="Times New Roman" panose="02020603050405020304"/>
              <a:cs typeface="Times New Roman" panose="02020603050405020304"/>
            </a:endParaRPr>
          </a:p>
          <a:p>
            <a:pPr algn="ctr"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▼</a:t>
            </a:r>
          </a:p>
          <a:p>
            <a:pPr algn="ctr"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produksi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stabilitas prod. (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persed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aw des =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persed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ak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nop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dst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)</a:t>
            </a:r>
          </a:p>
          <a:p>
            <a:pPr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/>
          <p:nvPr>
            <p:extLst>
              <p:ext uri="{D42A27DB-BD31-4B8C-83A1-F6EECF244321}">
                <p14:modId xmlns:p14="http://schemas.microsoft.com/office/powerpoint/2010/main" val="1355803367"/>
              </p:ext>
            </p:extLst>
          </p:nvPr>
        </p:nvGraphicFramePr>
        <p:xfrm>
          <a:off x="152400" y="3886200"/>
          <a:ext cx="8831575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0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579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Pers.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Pers.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Ag.prod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bergelombang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pengendalian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1.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  <a:p>
            <a:pPr marL="514350" indent="-51435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2. Agar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hsl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jan-mei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3.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fluktuasi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  <a:p>
            <a:pPr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= 2.000 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1.500 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500 unit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500/5 = 1.00 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jan-mei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▼</a:t>
            </a:r>
          </a:p>
          <a:p>
            <a:pPr algn="ctr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stabilitas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4191000"/>
          <a:ext cx="8762995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2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83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1689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ket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th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penj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Pers.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 err="1"/>
                        <a:t>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jml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/>
                        <a:t>Pers</a:t>
                      </a:r>
                      <a:r>
                        <a:rPr lang="en-US" sz="1400" baseline="0" dirty="0"/>
                        <a:t> aw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</a:t>
                      </a:r>
                      <a:r>
                        <a:rPr lang="en-US" sz="1400" baseline="0" dirty="0"/>
                        <a:t>  </a:t>
                      </a:r>
                      <a:r>
                        <a:rPr lang="en-US" sz="1400" dirty="0"/>
                        <a:t>prod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8650"/>
            <a:ext cx="8229600" cy="549783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kotak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kosong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>
                <a:sym typeface="+mn-ea"/>
              </a:rPr>
              <a:t>Pers. </a:t>
            </a:r>
            <a:r>
              <a:rPr lang="en-US" dirty="0" err="1">
                <a:sym typeface="+mn-ea"/>
              </a:rPr>
              <a:t>akhir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bulan</a:t>
            </a:r>
            <a:r>
              <a:rPr lang="en-US" dirty="0">
                <a:sym typeface="+mn-ea"/>
              </a:rPr>
              <a:t>  .2, 3, 4, 5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adalah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/>
              <a:t>ru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</a:t>
            </a:r>
            <a:r>
              <a:rPr lang="en-US" dirty="0" err="1"/>
              <a:t>us</a:t>
            </a:r>
            <a:r>
              <a:rPr lang="en-US" dirty="0"/>
              <a:t> :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awal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des =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akhir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nop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,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dst</a:t>
            </a:r>
            <a:endParaRPr lang="en-US" dirty="0">
              <a:latin typeface="Times New Roman" panose="02020603050405020304"/>
              <a:cs typeface="Times New Roman" panose="02020603050405020304"/>
              <a:sym typeface="+mn-ea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ber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rt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</a:t>
            </a:r>
          </a:p>
          <a:p>
            <a:r>
              <a:rPr lang="en-US" dirty="0" err="1">
                <a:sym typeface="+mn-ea"/>
              </a:rPr>
              <a:t>Pers</a:t>
            </a:r>
            <a:r>
              <a:rPr lang="en-US" dirty="0">
                <a:sym typeface="+mn-ea"/>
              </a:rPr>
              <a:t> aw bl 3 =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ak bl 2 = 1.800</a:t>
            </a:r>
          </a:p>
          <a:p>
            <a:r>
              <a:rPr lang="en-US" dirty="0" err="1">
                <a:sym typeface="+mn-ea"/>
              </a:rPr>
              <a:t>Pers</a:t>
            </a:r>
            <a:r>
              <a:rPr lang="en-US" dirty="0">
                <a:sym typeface="+mn-ea"/>
              </a:rPr>
              <a:t> aw bl 4 =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ak bl 3 = 1.700 </a:t>
            </a:r>
          </a:p>
          <a:p>
            <a:r>
              <a:rPr lang="en-US" dirty="0" err="1">
                <a:sym typeface="+mn-ea"/>
              </a:rPr>
              <a:t>Pers</a:t>
            </a:r>
            <a:r>
              <a:rPr lang="en-US" dirty="0">
                <a:sym typeface="+mn-ea"/>
              </a:rPr>
              <a:t> aw bl 5 =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ak bl 4 = 1.600 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d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st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isik</a:t>
            </a:r>
            <a:r>
              <a:rPr lang="en-US" dirty="0">
                <a:sym typeface="+mn-ea"/>
              </a:rPr>
              <a:t>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</a:t>
            </a:r>
            <a:r>
              <a:rPr lang="en-US" dirty="0">
                <a:sym typeface="+mn-ea"/>
              </a:rPr>
              <a:t>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</a:t>
            </a:r>
            <a:r>
              <a:rPr lang="en-US" dirty="0">
                <a:sym typeface="+mn-ea"/>
              </a:rPr>
              <a:t>ota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 kosong </a:t>
            </a:r>
            <a:r>
              <a:rPr lang="en-US" dirty="0">
                <a:sym typeface="+mn-ea"/>
              </a:rPr>
              <a:t>Pers. </a:t>
            </a:r>
            <a:r>
              <a:rPr lang="en-US" dirty="0" err="1">
                <a:sym typeface="+mn-ea"/>
              </a:rPr>
              <a:t>ak </a:t>
            </a:r>
          </a:p>
          <a:p>
            <a:pPr marL="514350" indent="-514350">
              <a:buNone/>
            </a:pPr>
            <a:r>
              <a:rPr lang="en-US" dirty="0" err="1">
                <a:sym typeface="+mn-ea"/>
              </a:rPr>
              <a:t>ce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d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 </a:t>
            </a:r>
            <a:r>
              <a:rPr lang="en-US" dirty="0">
                <a:sym typeface="+mn-ea"/>
              </a:rPr>
              <a:t>ru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</a:t>
            </a:r>
            <a:r>
              <a:rPr lang="en-US" dirty="0">
                <a:sym typeface="+mn-ea"/>
              </a:rPr>
              <a:t>us : </a:t>
            </a:r>
          </a:p>
          <a:p>
            <a:pPr marL="514350" indent="-51435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Penjualan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Persed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akhir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Persed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awal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Produksi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		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F275A-2AA8-C487-4DA4-B654B5F55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stabilitas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1.500,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2.000</a:t>
            </a:r>
          </a:p>
          <a:p>
            <a:pPr marL="0" indent="0">
              <a:buNone/>
            </a:pPr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36A2B5-F675-E7BC-C8C2-261E7A953C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00734"/>
              </p:ext>
            </p:extLst>
          </p:nvPr>
        </p:nvGraphicFramePr>
        <p:xfrm>
          <a:off x="1524000" y="833120"/>
          <a:ext cx="3657600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6769">
                  <a:extLst>
                    <a:ext uri="{9D8B030D-6E8A-4147-A177-3AD203B41FA5}">
                      <a16:colId xmlns:a16="http://schemas.microsoft.com/office/drawing/2014/main" val="3607859106"/>
                    </a:ext>
                  </a:extLst>
                </a:gridCol>
                <a:gridCol w="2250831">
                  <a:extLst>
                    <a:ext uri="{9D8B030D-6E8A-4147-A177-3AD203B41FA5}">
                      <a16:colId xmlns:a16="http://schemas.microsoft.com/office/drawing/2014/main" val="2203071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bulan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Rencana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penjualan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75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Januari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1.500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825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Februari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1.600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081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Maret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1.600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746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April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1.400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375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1.200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237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Juni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475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700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8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Agustus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600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643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900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905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Oktober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1.100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092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Nopember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1.200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57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desember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1.400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10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jumlah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14.200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71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169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655"/>
            <a:ext cx="8229600" cy="5841365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Langkah 1: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2022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	14.200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1.500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15.700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	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			13.700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Langkah 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perkiraan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tahun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2.000 – 1.500 = 500 unit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Langkah 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Mengalokasikan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►500/5 = 100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hsl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►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bl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Tabel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data-data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Melengkapi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Tabel pada baris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Akhi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bertambah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desember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1290</Words>
  <Application>Microsoft Office PowerPoint</Application>
  <PresentationFormat>On-screen Show (4:3)</PresentationFormat>
  <Paragraphs>485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Tiga macam Kebijakan produksi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PT GM  ANGGARAN PRODUKSI 2022 (stabilitas persediaan)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Lestari Ambarini</cp:lastModifiedBy>
  <cp:revision>218</cp:revision>
  <dcterms:created xsi:type="dcterms:W3CDTF">2018-09-11T09:08:00Z</dcterms:created>
  <dcterms:modified xsi:type="dcterms:W3CDTF">2025-10-13T12:03:18Z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37FCFE6C182C4514A114F3A02723AAAC</vt:lpwstr>
  </property>
  <property fmtid="{D5CDD505-2E9C-101B-9397-08002B2CF9AE}" pid="3" name="KSOProductBuildVer">
    <vt:lpwstr>1033-11.2.0.11440</vt:lpwstr>
  </property>
</Properties>
</file>